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6"/>
  </p:notesMasterIdLst>
  <p:sldIdLst>
    <p:sldId id="2925" r:id="rId4"/>
    <p:sldId id="2926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6"/>
    <p:restoredTop sz="96053"/>
  </p:normalViewPr>
  <p:slideViewPr>
    <p:cSldViewPr snapToGrid="0">
      <p:cViewPr varScale="1">
        <p:scale>
          <a:sx n="115" d="100"/>
          <a:sy n="115" d="100"/>
        </p:scale>
        <p:origin x="22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BBD1E-246B-974E-B9B4-DF507F84A70E}" type="datetimeFigureOut">
              <a:rPr kumimoji="1" lang="zh-CN" altLang="en-US" smtClean="0"/>
              <a:t>2026/2/3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1F059-66A6-A342-BD62-2B4BED6FF1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酸奶临床：肠道调节、增加促进蛋白吸收（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BC99</a:t>
            </a:r>
            <a:r>
              <a:rPr kumimoji="1" lang="zh-CN" altLang="en-US" dirty="0"/>
              <a:t>和酸奶结合起来：</a:t>
            </a:r>
            <a:r>
              <a:rPr kumimoji="1" lang="en-US" altLang="zh-CN" dirty="0"/>
              <a:t>BC99</a:t>
            </a:r>
            <a:r>
              <a:rPr kumimoji="1" lang="zh-CN" altLang="en-US" dirty="0"/>
              <a:t> 在常温酸奶的应用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DigestiBi</a:t>
            </a:r>
            <a:r>
              <a:rPr lang="zh-CN" altLang="en-US" sz="1200" kern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：活菌酸奶：</a:t>
            </a:r>
            <a:r>
              <a:rPr kumimoji="1" lang="zh-CN" altLang="en-US" dirty="0"/>
              <a:t>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BLa80+LRa05</a:t>
            </a:r>
            <a:r>
              <a:rPr kumimoji="1" lang="zh-CN" altLang="en-US" dirty="0"/>
              <a:t>：名字起一个共用的名字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BLa80+LRa05+BC99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BC179 </a:t>
            </a:r>
            <a:r>
              <a:rPr kumimoji="1" lang="zh-CN" altLang="en-US" dirty="0"/>
              <a:t>有 </a:t>
            </a:r>
            <a:r>
              <a:rPr kumimoji="1" lang="en-US" altLang="zh-CN" dirty="0"/>
              <a:t>2 </a:t>
            </a:r>
            <a:r>
              <a:rPr kumimoji="1" lang="zh-CN" altLang="en-US" dirty="0"/>
              <a:t>项临床，一项单菌，一项复合｜作为备选菌株</a:t>
            </a:r>
          </a:p>
          <a:p>
            <a:r>
              <a:rPr kumimoji="1" lang="en-US" altLang="zh-CN" dirty="0"/>
              <a:t>BL21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BAC30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BI45</a:t>
            </a:r>
            <a:r>
              <a:rPr kumimoji="1" lang="zh-CN" altLang="en-US" dirty="0"/>
              <a:t>：未来临床打造方向、工艺</a:t>
            </a:r>
            <a:endParaRPr kumimoji="1" lang="en-US" altLang="zh-CN" dirty="0"/>
          </a:p>
          <a:p>
            <a:r>
              <a:rPr kumimoji="1" lang="en-US" altLang="zh-CN" dirty="0"/>
              <a:t>BC99:25-30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30-50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GIHealth805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GIHealth8005</a:t>
            </a:r>
          </a:p>
          <a:p>
            <a:r>
              <a:rPr kumimoji="1" lang="en-US" altLang="zh-CN" dirty="0"/>
              <a:t>BB-12+GG </a:t>
            </a:r>
            <a:r>
              <a:rPr kumimoji="1" lang="zh-CN" altLang="en-US" dirty="0"/>
              <a:t>比例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1F059-66A6-A342-BD62-2B4BED6FF14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137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酸奶临床：肠道调节、增加促进蛋白吸收（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BC99</a:t>
            </a:r>
            <a:r>
              <a:rPr kumimoji="1" lang="zh-CN" altLang="en-US" dirty="0"/>
              <a:t>和酸奶结合起来：</a:t>
            </a:r>
            <a:r>
              <a:rPr kumimoji="1" lang="en-US" altLang="zh-CN" dirty="0"/>
              <a:t>BC99</a:t>
            </a:r>
            <a:r>
              <a:rPr kumimoji="1" lang="zh-CN" altLang="en-US" dirty="0"/>
              <a:t> 在常温酸奶的应用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DigestiBi</a:t>
            </a:r>
            <a:r>
              <a:rPr lang="zh-CN" altLang="en-US" sz="1200" kern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：活菌酸奶：</a:t>
            </a:r>
            <a:r>
              <a:rPr kumimoji="1" lang="zh-CN" altLang="en-US" dirty="0"/>
              <a:t>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BLa80+LRa05</a:t>
            </a:r>
            <a:r>
              <a:rPr kumimoji="1" lang="zh-CN" altLang="en-US" dirty="0"/>
              <a:t>：名字起一个共用的名字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BLa80+LRa05+BC99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BC179 </a:t>
            </a:r>
            <a:r>
              <a:rPr kumimoji="1" lang="zh-CN" altLang="en-US" dirty="0"/>
              <a:t>有 </a:t>
            </a:r>
            <a:r>
              <a:rPr kumimoji="1" lang="en-US" altLang="zh-CN" dirty="0"/>
              <a:t>2 </a:t>
            </a:r>
            <a:r>
              <a:rPr kumimoji="1" lang="zh-CN" altLang="en-US" dirty="0"/>
              <a:t>项临床，一项单菌，一项复合｜作为备选菌株</a:t>
            </a:r>
          </a:p>
          <a:p>
            <a:r>
              <a:rPr kumimoji="1" lang="en-US" altLang="zh-CN" dirty="0"/>
              <a:t>BL21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BAC30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BI45</a:t>
            </a:r>
            <a:r>
              <a:rPr kumimoji="1" lang="zh-CN" altLang="en-US" dirty="0"/>
              <a:t>：未来临床打造方向、工艺</a:t>
            </a:r>
            <a:endParaRPr kumimoji="1" lang="en-US" altLang="zh-CN" dirty="0"/>
          </a:p>
          <a:p>
            <a:r>
              <a:rPr kumimoji="1" lang="en-US" altLang="zh-CN" dirty="0"/>
              <a:t>BC99:25-30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30-50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GIHealth805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GIHealth8005</a:t>
            </a:r>
          </a:p>
          <a:p>
            <a:r>
              <a:rPr kumimoji="1" lang="en-US" altLang="zh-CN" dirty="0"/>
              <a:t>BB-12+GG </a:t>
            </a:r>
            <a:r>
              <a:rPr kumimoji="1" lang="zh-CN" altLang="en-US" dirty="0"/>
              <a:t>比例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1F059-66A6-A342-BD62-2B4BED6FF14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046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景：聚焦微生态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命：优质菌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观：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公司文化：团队文化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经营理念：质量第一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行为准则：品质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08316"/>
            <a:ext cx="11135995" cy="21214"/>
            <a:chOff x="403" y="1329"/>
            <a:chExt cx="17993" cy="33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677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6114" y="1334"/>
              <a:ext cx="2282" cy="28"/>
            </a:xfrm>
            <a:prstGeom prst="rect">
              <a:avLst/>
            </a:prstGeom>
            <a:solidFill>
              <a:srgbClr val="90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9026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25400" y="489585"/>
            <a:ext cx="160655" cy="76200"/>
          </a:xfrm>
          <a:prstGeom prst="triangle">
            <a:avLst/>
          </a:prstGeom>
          <a:solidFill>
            <a:srgbClr val="9026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280015" y="210820"/>
            <a:ext cx="1383665" cy="53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095230" y="0"/>
            <a:ext cx="1741740" cy="104400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-5080" y="822325"/>
            <a:ext cx="121913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74623" y="842006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778623" y="842006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540223" y="842006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13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862" y="360912"/>
            <a:ext cx="2293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Formula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00285"/>
              </p:ext>
            </p:extLst>
          </p:nvPr>
        </p:nvGraphicFramePr>
        <p:xfrm>
          <a:off x="311801" y="924791"/>
          <a:ext cx="11478447" cy="5596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8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8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功能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商品名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健康功效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核心配方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女性健康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HerFlora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调节阴道微生态，改善阴道炎相关问题，支持激素与代谢稳态并促进女性身心健康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卷曲乳杆菌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罗伊氏粘液乳杆菌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情绪健康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Moodly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调节压力与情绪，改善睡眠，缓解焦虑与抑郁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endParaRPr lang="en-US" sz="12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MetaBio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代谢调节与平衡，支持体重管理与“三高”控制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343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胃肠健康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调节胃肠健康，改善便秘与腹泻，支持胃肠运动功能与菌群稳态，缓解肠道损伤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sz="12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343">
                <a:tc vMerge="1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GUT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99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作为肠道健康基础配方，重建菌群稳态并支持肠道蠕动与屏障功能，帮助维持长期消化舒适与排便规律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trike="noStrike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乳酸片球菌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PA53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 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Lp18,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 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BLa36, 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凝结芽孢杆菌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BC99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73747"/>
                  </a:ext>
                </a:extLst>
              </a:tr>
              <a:tr h="635211">
                <a:tc vMerge="1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DigestBi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高活性益生菌发酵酸奶，支持肠道蠕动与菌群稳态，改善便秘相关不适，打造日常肠道舒适底盘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 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青春双歧杆菌 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BAC30,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长双歧杆菌婴儿亚种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BI45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466362"/>
                  </a:ext>
                </a:extLst>
              </a:tr>
              <a:tr h="489343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调节免疫系统，增强免疫防御，缓解过敏反应与相关炎症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kumimoji="0" lang="en-US" altLang="zh-CN" sz="12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397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婴童健康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支持婴幼儿早期发育与免疫稳态建立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kumimoji="0" lang="en-US" altLang="zh-CN" sz="12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口腔健康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WeSmile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调节口腔微生态与局部免疫，支持牙周健康并维护口气清新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唾液联合乳杆菌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LS97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嗜酸乳杆菌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LA85</a:t>
                      </a:r>
                    </a:p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副干酪乳酪杆菌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862" y="360912"/>
            <a:ext cx="2293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Formula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67888"/>
              </p:ext>
            </p:extLst>
          </p:nvPr>
        </p:nvGraphicFramePr>
        <p:xfrm>
          <a:off x="1" y="924791"/>
          <a:ext cx="12192000" cy="5572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8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3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Function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Product Name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Health Benefits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Core Formula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76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Women’s Health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HerFlora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Helps modulate the vaginal microbiota, supports vaginal micro-ecological balance, alleviates discomfort associated with vaginitis, and supports hormonal and metabolic homeostasis to promote overall female well-being.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i="1" dirty="0"/>
                        <a:t>Lacticaseibacillus rhamnosus</a:t>
                      </a:r>
                      <a:r>
                        <a:rPr lang="en-US" altLang="zh-CN" sz="1100" dirty="0"/>
                        <a:t> LRa05; </a:t>
                      </a:r>
                      <a:r>
                        <a:rPr lang="en-US" altLang="zh-CN" sz="1100" i="1" dirty="0"/>
                        <a:t>Lactobacillus crispatus</a:t>
                      </a:r>
                      <a:r>
                        <a:rPr lang="en-US" altLang="zh-CN" sz="1100" dirty="0"/>
                        <a:t> LCr86; </a:t>
                      </a:r>
                      <a:r>
                        <a:rPr lang="en-US" altLang="zh-CN" sz="1100" i="1" dirty="0"/>
                        <a:t>Limosilactobacillus reuteri</a:t>
                      </a:r>
                      <a:r>
                        <a:rPr lang="en-US" altLang="zh-CN" sz="1100" dirty="0"/>
                        <a:t> LR08</a:t>
                      </a:r>
                      <a:endParaRPr lang="en-US" altLang="zh-CN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522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Mental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Health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Moodly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Helps regulate stress response and mood, supports sleep quality, and helps relieve symptoms associated with anxiety and low mood.</a:t>
                      </a:r>
                      <a:endParaRPr lang="en-US" sz="11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i="1" dirty="0"/>
                        <a:t>Bifidobacterium animalis</a:t>
                      </a:r>
                      <a:r>
                        <a:rPr lang="en-US" altLang="zh-CN" sz="1100" dirty="0"/>
                        <a:t> subsp. </a:t>
                      </a:r>
                      <a:r>
                        <a:rPr lang="en-US" altLang="zh-CN" sz="1100" i="1" dirty="0"/>
                        <a:t>lactis</a:t>
                      </a:r>
                      <a:r>
                        <a:rPr lang="en-US" altLang="zh-CN" sz="1100" dirty="0"/>
                        <a:t> BLa80; </a:t>
                      </a:r>
                      <a:r>
                        <a:rPr lang="en-US" altLang="zh-CN" sz="1100" i="1" dirty="0"/>
                        <a:t>Lacticaseibacillus rhamnosus</a:t>
                      </a:r>
                      <a:r>
                        <a:rPr lang="en-US" altLang="zh-CN" sz="1100" dirty="0"/>
                        <a:t> LRa05; </a:t>
                      </a:r>
                      <a:r>
                        <a:rPr lang="en-US" altLang="zh-CN" sz="1100" i="1" dirty="0"/>
                        <a:t>Bifidobacterium breve</a:t>
                      </a:r>
                      <a:r>
                        <a:rPr lang="en-US" altLang="zh-CN" sz="1100" dirty="0"/>
                        <a:t> BBr60</a:t>
                      </a:r>
                      <a:endParaRPr lang="en-US" sz="11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522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dirty="0"/>
                        <a:t>Metabolic Health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MetaBio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Supports metabolic balance, healthy weight management, and maintenance of healthy blood lipid, glucose, and blood pressure levels.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i="1" dirty="0"/>
                        <a:t>Bifidobacterium breve</a:t>
                      </a:r>
                      <a:r>
                        <a:rPr lang="en-US" altLang="zh-CN" sz="1100" dirty="0"/>
                        <a:t> BBr60; </a:t>
                      </a:r>
                      <a:r>
                        <a:rPr lang="en-US" altLang="zh-CN" sz="1100" i="1" dirty="0"/>
                        <a:t>Lacticaseibacillus rhamnosus</a:t>
                      </a:r>
                      <a:r>
                        <a:rPr lang="en-US" altLang="zh-CN" sz="1100" dirty="0"/>
                        <a:t> LRa05; </a:t>
                      </a:r>
                      <a:r>
                        <a:rPr lang="en-US" altLang="zh-CN" sz="1100" i="1" dirty="0"/>
                        <a:t>Bifidobacterium longum</a:t>
                      </a:r>
                      <a:r>
                        <a:rPr lang="en-US" altLang="zh-CN" sz="1100" dirty="0"/>
                        <a:t> subsp. </a:t>
                      </a:r>
                      <a:r>
                        <a:rPr lang="en-US" altLang="zh-CN" sz="1100" i="1" dirty="0"/>
                        <a:t>longum</a:t>
                      </a:r>
                      <a:r>
                        <a:rPr lang="en-US" altLang="zh-CN" sz="1100" dirty="0"/>
                        <a:t> BL21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761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Gastrointestinal Health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Supports gastrointestinal function, helps improve occasional constipation and diarrhea, promotes normal GI motility and microbiota homeostasis, and supports intestinal barrier integrity and mucosal recovery.</a:t>
                      </a:r>
                      <a:endParaRPr lang="en-US" sz="11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i="1" dirty="0"/>
                        <a:t>Bifidobacterium animalis</a:t>
                      </a:r>
                      <a:r>
                        <a:rPr lang="en-US" altLang="zh-CN" sz="1100" dirty="0"/>
                        <a:t> subsp. </a:t>
                      </a:r>
                      <a:r>
                        <a:rPr lang="en-US" altLang="zh-CN" sz="1100" i="1" dirty="0"/>
                        <a:t>lactis</a:t>
                      </a:r>
                      <a:r>
                        <a:rPr lang="en-US" altLang="zh-CN" sz="1100" dirty="0"/>
                        <a:t> BLa80; </a:t>
                      </a:r>
                      <a:r>
                        <a:rPr lang="en-US" altLang="zh-CN" sz="1100" i="1" dirty="0"/>
                        <a:t>Lacticaseibacillus rhamnosus</a:t>
                      </a:r>
                      <a:r>
                        <a:rPr lang="en-US" altLang="zh-CN" sz="1100" dirty="0"/>
                        <a:t> LRa05</a:t>
                      </a:r>
                      <a:endParaRPr lang="en-US" sz="11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761">
                <a:tc vMerge="1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GUT</a:t>
                      </a:r>
                      <a:r>
                        <a:rPr lang="en-US" altLang="zh-CN" sz="11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99</a:t>
                      </a:r>
                      <a:endParaRPr lang="en-US" sz="11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 foundational gut-health formula that helps re-establish microbiota homeostasis, supports intestinal motility and barrier function, and promotes long-term digestive comfort and regularity.</a:t>
                      </a:r>
                      <a:endParaRPr lang="en-US" sz="11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i="1" dirty="0"/>
                        <a:t>Pediococcus acidilactici</a:t>
                      </a:r>
                      <a:r>
                        <a:rPr lang="en-US" altLang="zh-CN" sz="1100" dirty="0"/>
                        <a:t> PA53; </a:t>
                      </a:r>
                      <a:r>
                        <a:rPr lang="en-US" altLang="zh-CN" sz="1100" i="1" dirty="0"/>
                        <a:t>Lactiplantibacillus plantarum</a:t>
                      </a:r>
                      <a:r>
                        <a:rPr lang="en-US" altLang="zh-CN" sz="1100" dirty="0"/>
                        <a:t> Lp18; </a:t>
                      </a:r>
                      <a:r>
                        <a:rPr lang="en-US" altLang="zh-CN" sz="1100" i="1" dirty="0"/>
                        <a:t>Bifidobacterium animalis</a:t>
                      </a:r>
                      <a:r>
                        <a:rPr lang="en-US" altLang="zh-CN" sz="1100" dirty="0"/>
                        <a:t> subsp. </a:t>
                      </a:r>
                      <a:r>
                        <a:rPr lang="en-US" altLang="zh-CN" sz="1100" i="1" dirty="0"/>
                        <a:t>lactis</a:t>
                      </a:r>
                      <a:r>
                        <a:rPr lang="en-US" altLang="zh-CN" sz="1100" dirty="0"/>
                        <a:t> BLa36; </a:t>
                      </a:r>
                      <a:r>
                        <a:rPr lang="en-US" altLang="zh-CN" sz="1100" i="1" dirty="0"/>
                        <a:t>Bacillus coagulans</a:t>
                      </a:r>
                      <a:r>
                        <a:rPr lang="en-US" altLang="zh-CN" sz="1100" dirty="0"/>
                        <a:t> BC99</a:t>
                      </a:r>
                      <a:endParaRPr lang="en-US" sz="11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73747"/>
                  </a:ext>
                </a:extLst>
              </a:tr>
              <a:tr h="774052">
                <a:tc vMerge="1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altLang="zh-CN" sz="11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DigestBi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 high-activity probiotic fermented yogurt formula that supports intestinal motility and microbiota stability, helps relieve constipation-related discomfort, and helps build a daily foundation for digestive comfort.</a:t>
                      </a:r>
                      <a:endParaRPr lang="en-US" sz="11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i="1" dirty="0"/>
                        <a:t>Bifidobacterium animalis</a:t>
                      </a:r>
                      <a:r>
                        <a:rPr lang="en-US" altLang="zh-CN" sz="1100" dirty="0"/>
                        <a:t> subsp. </a:t>
                      </a:r>
                      <a:r>
                        <a:rPr lang="en-US" altLang="zh-CN" sz="1100" i="1" dirty="0"/>
                        <a:t>lactis</a:t>
                      </a:r>
                      <a:r>
                        <a:rPr lang="en-US" altLang="zh-CN" sz="1100" dirty="0"/>
                        <a:t> BLa80; </a:t>
                      </a:r>
                      <a:r>
                        <a:rPr lang="en-US" altLang="zh-CN" sz="1100" i="1" dirty="0"/>
                        <a:t>Bifidobacterium longum</a:t>
                      </a:r>
                      <a:r>
                        <a:rPr lang="en-US" altLang="zh-CN" sz="1100" dirty="0"/>
                        <a:t> subsp. </a:t>
                      </a:r>
                      <a:r>
                        <a:rPr lang="en-US" altLang="zh-CN" sz="1100" i="1" dirty="0"/>
                        <a:t>longum</a:t>
                      </a:r>
                      <a:r>
                        <a:rPr lang="en-US" altLang="zh-CN" sz="1100" dirty="0"/>
                        <a:t> BL21; </a:t>
                      </a:r>
                      <a:r>
                        <a:rPr lang="en-US" altLang="zh-CN" sz="1100" i="1" dirty="0"/>
                        <a:t>Bifidobacterium breve</a:t>
                      </a:r>
                      <a:r>
                        <a:rPr lang="en-US" altLang="zh-CN" sz="1100" dirty="0"/>
                        <a:t> BBr60; </a:t>
                      </a:r>
                      <a:r>
                        <a:rPr lang="en-US" altLang="zh-CN" sz="1100" i="1" dirty="0"/>
                        <a:t>Bifidobacterium adolescentis</a:t>
                      </a:r>
                      <a:r>
                        <a:rPr lang="en-US" altLang="zh-CN" sz="1100" dirty="0"/>
                        <a:t> BAC30; </a:t>
                      </a:r>
                      <a:r>
                        <a:rPr lang="en-US" altLang="zh-CN" sz="1100" i="1" dirty="0"/>
                        <a:t>Bifidobacterium longum</a:t>
                      </a:r>
                      <a:r>
                        <a:rPr lang="en-US" altLang="zh-CN" sz="1100" dirty="0"/>
                        <a:t> subsp. </a:t>
                      </a:r>
                      <a:r>
                        <a:rPr lang="en-US" altLang="zh-CN" sz="1100" i="1" dirty="0"/>
                        <a:t>infantis</a:t>
                      </a:r>
                      <a:r>
                        <a:rPr lang="en-US" altLang="zh-CN" sz="1100" dirty="0"/>
                        <a:t> BI45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466362"/>
                  </a:ext>
                </a:extLst>
              </a:tr>
              <a:tr h="449523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dirty="0"/>
                        <a:t>Immune Health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Helps modulate immune function, supports immune defense, and helps relieve allergy-related responses and associated inflammation.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i="1" dirty="0"/>
                        <a:t>Bifidobacterium animalis</a:t>
                      </a:r>
                      <a:r>
                        <a:rPr lang="en-US" altLang="zh-CN" sz="1100" dirty="0"/>
                        <a:t> subsp. </a:t>
                      </a:r>
                      <a:r>
                        <a:rPr lang="en-US" altLang="zh-CN" sz="1100" i="1" dirty="0"/>
                        <a:t>lactis</a:t>
                      </a:r>
                      <a:r>
                        <a:rPr lang="en-US" altLang="zh-CN" sz="1100" dirty="0"/>
                        <a:t> BLa80; </a:t>
                      </a:r>
                      <a:r>
                        <a:rPr lang="en-US" altLang="zh-CN" sz="1100" i="1" dirty="0"/>
                        <a:t>Lacticaseibacillus rhamnosus</a:t>
                      </a:r>
                      <a:r>
                        <a:rPr lang="en-US" altLang="zh-CN" sz="1100" dirty="0"/>
                        <a:t> LRa05</a:t>
                      </a:r>
                      <a:endParaRPr kumimoji="0" lang="en-US" altLang="zh-CN" sz="11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376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Infant Health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Supports early-life development, helps establish a healthy gut microbiota, and supports immune homeostasis in infants and young children.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i="1" dirty="0"/>
                        <a:t>Bifidobacterium animalis</a:t>
                      </a:r>
                      <a:r>
                        <a:rPr lang="en-US" altLang="zh-CN" sz="1100" dirty="0"/>
                        <a:t> subsp. </a:t>
                      </a:r>
                      <a:r>
                        <a:rPr lang="en-US" altLang="zh-CN" sz="1100" i="1" dirty="0"/>
                        <a:t>lactis</a:t>
                      </a:r>
                      <a:r>
                        <a:rPr lang="en-US" altLang="zh-CN" sz="1100" dirty="0"/>
                        <a:t> BLa80; </a:t>
                      </a:r>
                      <a:r>
                        <a:rPr lang="en-US" altLang="zh-CN" sz="1100" i="1" dirty="0"/>
                        <a:t>Lacticaseibacillus rhamnosus</a:t>
                      </a:r>
                      <a:r>
                        <a:rPr lang="en-US" altLang="zh-CN" sz="1100" dirty="0"/>
                        <a:t> LRa05</a:t>
                      </a:r>
                      <a:endParaRPr kumimoji="0" lang="en-US" altLang="zh-CN" sz="11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712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Dental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&amp;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Oral Health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WeSmile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Helps modulate the oral microbiota and local immune function, supports periodontal health, and helps maintain fresh breath.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i="1" dirty="0"/>
                        <a:t>Lactobacillus salivarius</a:t>
                      </a:r>
                      <a:r>
                        <a:rPr lang="en-US" altLang="zh-CN" sz="1100" dirty="0"/>
                        <a:t> LS97; </a:t>
                      </a:r>
                      <a:r>
                        <a:rPr lang="en-US" altLang="zh-CN" sz="1100" i="1" dirty="0"/>
                        <a:t>Lactobacillus acidophilus</a:t>
                      </a:r>
                      <a:r>
                        <a:rPr lang="en-US" altLang="zh-CN" sz="1100" dirty="0"/>
                        <a:t> LA85; </a:t>
                      </a:r>
                      <a:r>
                        <a:rPr lang="en-US" altLang="zh-CN" sz="1100" i="1" dirty="0"/>
                        <a:t>Lacticaseibacillus paracasei</a:t>
                      </a:r>
                      <a:r>
                        <a:rPr lang="en-US" altLang="zh-CN" sz="1100" dirty="0"/>
                        <a:t> LC86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53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2908</TotalTime>
  <Words>990</Words>
  <Application>Microsoft Macintosh PowerPoint</Application>
  <PresentationFormat>宽屏</PresentationFormat>
  <Paragraphs>121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等线</vt:lpstr>
      <vt:lpstr>黑体</vt:lpstr>
      <vt:lpstr>Arial</vt:lpstr>
      <vt:lpstr>Calibri</vt:lpstr>
      <vt:lpstr>1_Office 主题</vt:lpstr>
      <vt:lpstr>2_Office 主题</vt:lpstr>
      <vt:lpstr>3_Office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Flora Dong</dc:creator>
  <cp:lastModifiedBy>yao dong</cp:lastModifiedBy>
  <cp:revision>10</cp:revision>
  <dcterms:created xsi:type="dcterms:W3CDTF">2025-12-29T03:56:48Z</dcterms:created>
  <dcterms:modified xsi:type="dcterms:W3CDTF">2026-02-04T02:14:00Z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